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 id="2147483674" r:id="rId4"/>
  </p:sldMasterIdLst>
  <p:notesMasterIdLst>
    <p:notesMasterId r:id="rId45"/>
  </p:notesMasterIdLst>
  <p:handoutMasterIdLst>
    <p:handoutMasterId r:id="rId4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14" d="100"/>
          <a:sy n="114" d="100"/>
        </p:scale>
        <p:origin x="547" y="91"/>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7/31/2017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7/31/2017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8B48FB-E956-2048-9E74-C69E7CAA26CC}" type="slidenum">
              <a:rPr lang="en-US" smtClean="0"/>
              <a:pPr/>
              <a:t>‹#›</a:t>
            </a:fld>
            <a:endParaRPr lang="en-US"/>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790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8B48FB-E956-2048-9E74-C69E7CAA26CC}" type="slidenum">
              <a:rPr lang="en-US" smtClean="0"/>
              <a:pPr/>
              <a:t>‹#›</a:t>
            </a:fld>
            <a:endParaRPr lang="en-US"/>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4950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8B48FB-E956-2048-9E74-C69E7CAA26CC}" type="slidenum">
              <a:rPr lang="en-US" smtClean="0"/>
              <a:pPr/>
              <a:t>‹#›</a:t>
            </a:fld>
            <a:endParaRPr lang="en-US"/>
          </a:p>
        </p:txBody>
      </p:sp>
    </p:spTree>
    <p:extLst>
      <p:ext uri="{BB962C8B-B14F-4D97-AF65-F5344CB8AC3E}">
        <p14:creationId xmlns:p14="http://schemas.microsoft.com/office/powerpoint/2010/main" val="108242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B48FB-E956-2048-9E74-C69E7CAA26CC}" type="slidenum">
              <a:rPr lang="en-US" smtClean="0"/>
              <a:pPr/>
              <a:t>‹#›</a:t>
            </a:fld>
            <a:endParaRPr lang="en-US"/>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824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7/31/2017</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A88B48FB-E956-2048-9E74-C69E7CAA26CC}" type="slidenum">
              <a:rPr lang="en-US" smtClean="0"/>
              <a:pPr/>
              <a:t>‹#›</a:t>
            </a:fld>
            <a:endParaRPr lang="en-US"/>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766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14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3336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689112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4281085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9635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fld id="{A88B48FB-E956-2048-9E74-C69E7CAA26CC}" type="slidenum">
              <a:rPr lang="en-US" smtClean="0"/>
              <a:pPr/>
              <a:t>‹#›</a:t>
            </a:fld>
            <a:endParaRPr lang="en-US"/>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439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835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8B48FB-E956-2048-9E74-C69E7CAA26CC}" type="slidenum">
              <a:rPr lang="en-US" smtClean="0"/>
              <a:pPr/>
              <a:t>‹#›</a:t>
            </a:fld>
            <a:endParaRPr lang="en-US"/>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224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8B48FB-E956-2048-9E74-C69E7CAA26CC}" type="slidenum">
              <a:rPr lang="en-US" smtClean="0"/>
              <a:pPr/>
              <a:t>‹#›</a:t>
            </a:fld>
            <a:endParaRPr lang="en-US"/>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1098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3.emf"/><Relationship Id="rId2" Type="http://schemas.openxmlformats.org/officeDocument/2006/relationships/slideLayout" Target="../slideLayouts/slideLayout7.xml"/><Relationship Id="rId16"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4.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July 31,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537D1D7B-70B5-9D4F-A9E5-525C1090DAAC}" type="datetime4">
              <a:rPr lang="en-US" smtClean="0"/>
              <a:t>July 31, 2017</a:t>
            </a:fld>
            <a:endParaRPr lang="en-US"/>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7FE0505B-37A8-D24C-BEF3-C2D216B51C70}" type="slidenum">
              <a:rPr lang="en-US" smtClean="0"/>
              <a:pPr/>
              <a:t>‹#›</a:t>
            </a:fld>
            <a:endParaRPr lang="en-US"/>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A78D9DD-AD1A-475F-87B9-D57ECBE77E0C}"/>
              </a:ext>
            </a:extLst>
          </p:cNvPr>
          <p:cNvPicPr>
            <a:picLocks noChangeAspect="1"/>
          </p:cNvPicPr>
          <p:nvPr userDrawn="1"/>
        </p:nvPicPr>
        <p:blipFill>
          <a:blip r:embed="rId17"/>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9411310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r>
              <a:rPr dirty="0"/>
              <a:t>Rotary Club of Dunedin Member Survey</a:t>
            </a:r>
          </a:p>
        </p:txBody>
      </p:sp>
      <p:sp>
        <p:nvSpPr>
          <p:cNvPr id="3" name="Text Placeholder 2"/>
          <p:cNvSpPr>
            <a:spLocks noGrp="1"/>
          </p:cNvSpPr>
          <p:nvPr>
            <p:ph type="body" sz="quarter" idx="12"/>
          </p:nvPr>
        </p:nvSpPr>
        <p:spPr/>
        <p:txBody>
          <a:bodyPr/>
          <a:lstStyle/>
          <a:p>
            <a:r>
              <a:rPr lang="en-US" dirty="0"/>
              <a:t>Tuesday August 1st</a:t>
            </a:r>
            <a:r>
              <a:rPr dirty="0"/>
              <a: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19" y="111020"/>
            <a:ext cx="7202456" cy="786926"/>
          </a:xfrm>
        </p:spPr>
        <p:txBody>
          <a:bodyPr>
            <a:normAutofit/>
          </a:bodyPr>
          <a:lstStyle/>
          <a:p>
            <a:r>
              <a:rPr dirty="0"/>
              <a:t>Q4: How satisfied are you as a Member of  the Rotary Club of Dunedin?</a:t>
            </a:r>
          </a:p>
        </p:txBody>
      </p:sp>
      <p:sp>
        <p:nvSpPr>
          <p:cNvPr id="3" name="Content Placeholder 2"/>
          <p:cNvSpPr>
            <a:spLocks noGrp="1"/>
          </p:cNvSpPr>
          <p:nvPr>
            <p:ph idx="1"/>
          </p:nvPr>
        </p:nvSpPr>
        <p:spPr>
          <a:xfrm>
            <a:off x="744026" y="890434"/>
            <a:ext cx="7202456" cy="2587960"/>
          </a:xfrm>
        </p:spPr>
        <p:txBody>
          <a:bodyPr/>
          <a:lstStyle/>
          <a:p>
            <a:r>
              <a:rPr dirty="0"/>
              <a:t>Answered: 34    Skipped: 0</a:t>
            </a:r>
          </a:p>
        </p:txBody>
      </p:sp>
      <p:pic>
        <p:nvPicPr>
          <p:cNvPr id="4" name="Picture 3" descr="table1240470960.png"/>
          <p:cNvPicPr>
            <a:picLocks noChangeAspect="1"/>
          </p:cNvPicPr>
          <p:nvPr/>
        </p:nvPicPr>
        <p:blipFill>
          <a:blip r:embed="rId2"/>
          <a:stretch>
            <a:fillRect/>
          </a:stretch>
        </p:blipFill>
        <p:spPr>
          <a:xfrm>
            <a:off x="1974910" y="1301252"/>
            <a:ext cx="6249773" cy="2525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57" y="5513"/>
            <a:ext cx="7202456" cy="786926"/>
          </a:xfrm>
        </p:spPr>
        <p:txBody>
          <a:bodyPr>
            <a:normAutofit/>
          </a:bodyPr>
          <a:lstStyle/>
          <a:p>
            <a:r>
              <a:rPr sz="2000" dirty="0"/>
              <a:t>Q5: How frequently have you recommended RCD Membership to others</a:t>
            </a:r>
            <a:r>
              <a:rPr dirty="0"/>
              <a:t>?</a:t>
            </a:r>
          </a:p>
        </p:txBody>
      </p:sp>
      <p:sp>
        <p:nvSpPr>
          <p:cNvPr id="3" name="Content Placeholder 2"/>
          <p:cNvSpPr>
            <a:spLocks noGrp="1"/>
          </p:cNvSpPr>
          <p:nvPr>
            <p:ph idx="1"/>
          </p:nvPr>
        </p:nvSpPr>
        <p:spPr>
          <a:xfrm>
            <a:off x="842500" y="791961"/>
            <a:ext cx="7202456" cy="2587960"/>
          </a:xfrm>
        </p:spPr>
        <p:txBody>
          <a:bodyPr/>
          <a:lstStyle/>
          <a:p>
            <a:r>
              <a:rPr dirty="0"/>
              <a:t>Answered: 34    Skipped: 0</a:t>
            </a:r>
          </a:p>
        </p:txBody>
      </p:sp>
      <p:pic>
        <p:nvPicPr>
          <p:cNvPr id="4" name="Picture 3" descr="chart1240470950.png"/>
          <p:cNvPicPr>
            <a:picLocks noChangeAspect="1"/>
          </p:cNvPicPr>
          <p:nvPr/>
        </p:nvPicPr>
        <p:blipFill>
          <a:blip r:embed="rId2"/>
          <a:stretch>
            <a:fillRect/>
          </a:stretch>
        </p:blipFill>
        <p:spPr>
          <a:xfrm>
            <a:off x="2652041" y="1223889"/>
            <a:ext cx="6083996" cy="37842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25" y="12547"/>
            <a:ext cx="7202456" cy="786926"/>
          </a:xfrm>
        </p:spPr>
        <p:txBody>
          <a:bodyPr>
            <a:normAutofit/>
          </a:bodyPr>
          <a:lstStyle/>
          <a:p>
            <a:r>
              <a:rPr dirty="0"/>
              <a:t>Q5: How frequently have you recommended RCD Membership to others?</a:t>
            </a:r>
          </a:p>
        </p:txBody>
      </p:sp>
      <p:sp>
        <p:nvSpPr>
          <p:cNvPr id="3" name="Content Placeholder 2"/>
          <p:cNvSpPr>
            <a:spLocks noGrp="1"/>
          </p:cNvSpPr>
          <p:nvPr>
            <p:ph idx="1"/>
          </p:nvPr>
        </p:nvSpPr>
        <p:spPr>
          <a:xfrm>
            <a:off x="793263" y="841198"/>
            <a:ext cx="7202456" cy="2587960"/>
          </a:xfrm>
        </p:spPr>
        <p:txBody>
          <a:bodyPr/>
          <a:lstStyle/>
          <a:p>
            <a:r>
              <a:rPr dirty="0"/>
              <a:t>Answered: 34    Skipped: 0</a:t>
            </a:r>
          </a:p>
        </p:txBody>
      </p:sp>
      <p:pic>
        <p:nvPicPr>
          <p:cNvPr id="4" name="Picture 3" descr="table1240470950.png"/>
          <p:cNvPicPr>
            <a:picLocks noChangeAspect="1"/>
          </p:cNvPicPr>
          <p:nvPr/>
        </p:nvPicPr>
        <p:blipFill>
          <a:blip r:embed="rId2"/>
          <a:stretch>
            <a:fillRect/>
          </a:stretch>
        </p:blipFill>
        <p:spPr>
          <a:xfrm>
            <a:off x="1941497" y="1316138"/>
            <a:ext cx="6240982" cy="18701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466" y="319"/>
            <a:ext cx="7202456" cy="786926"/>
          </a:xfrm>
        </p:spPr>
        <p:txBody>
          <a:bodyPr>
            <a:noAutofit/>
          </a:bodyPr>
          <a:lstStyle/>
          <a:p>
            <a:r>
              <a:rPr sz="2000" dirty="0"/>
              <a:t>Q6: What would encourage you to become more active in RCD activities? Check any that interest you.</a:t>
            </a:r>
          </a:p>
        </p:txBody>
      </p:sp>
      <p:sp>
        <p:nvSpPr>
          <p:cNvPr id="3" name="Content Placeholder 2"/>
          <p:cNvSpPr>
            <a:spLocks noGrp="1"/>
          </p:cNvSpPr>
          <p:nvPr>
            <p:ph idx="1"/>
          </p:nvPr>
        </p:nvSpPr>
        <p:spPr>
          <a:xfrm>
            <a:off x="940975" y="931474"/>
            <a:ext cx="7202456" cy="2587960"/>
          </a:xfrm>
        </p:spPr>
        <p:txBody>
          <a:bodyPr/>
          <a:lstStyle/>
          <a:p>
            <a:r>
              <a:rPr dirty="0"/>
              <a:t>Answered: 29    Skipped: 5</a:t>
            </a:r>
          </a:p>
        </p:txBody>
      </p:sp>
      <p:pic>
        <p:nvPicPr>
          <p:cNvPr id="4" name="Picture 3" descr="chart1240470970.png"/>
          <p:cNvPicPr>
            <a:picLocks noChangeAspect="1"/>
          </p:cNvPicPr>
          <p:nvPr/>
        </p:nvPicPr>
        <p:blipFill>
          <a:blip r:embed="rId2"/>
          <a:stretch>
            <a:fillRect/>
          </a:stretch>
        </p:blipFill>
        <p:spPr>
          <a:xfrm>
            <a:off x="3309634" y="931474"/>
            <a:ext cx="5604366" cy="38683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96" y="26615"/>
            <a:ext cx="7202456" cy="786926"/>
          </a:xfrm>
        </p:spPr>
        <p:txBody>
          <a:bodyPr>
            <a:normAutofit fontScale="90000"/>
          </a:bodyPr>
          <a:lstStyle/>
          <a:p>
            <a:r>
              <a:rPr dirty="0"/>
              <a:t>Q6: What would encourage you to become more active in RCD activities? Check any that interest you.</a:t>
            </a:r>
          </a:p>
        </p:txBody>
      </p:sp>
      <p:sp>
        <p:nvSpPr>
          <p:cNvPr id="3" name="Content Placeholder 2"/>
          <p:cNvSpPr>
            <a:spLocks noGrp="1"/>
          </p:cNvSpPr>
          <p:nvPr>
            <p:ph idx="1"/>
          </p:nvPr>
        </p:nvSpPr>
        <p:spPr>
          <a:xfrm>
            <a:off x="877669" y="1033497"/>
            <a:ext cx="7202456" cy="2587960"/>
          </a:xfrm>
        </p:spPr>
        <p:txBody>
          <a:bodyPr/>
          <a:lstStyle/>
          <a:p>
            <a:r>
              <a:rPr dirty="0"/>
              <a:t>Answered: 29    Skipped: 5</a:t>
            </a:r>
          </a:p>
        </p:txBody>
      </p:sp>
      <p:pic>
        <p:nvPicPr>
          <p:cNvPr id="4" name="Picture 3" descr="table1240470970.png"/>
          <p:cNvPicPr>
            <a:picLocks noChangeAspect="1"/>
          </p:cNvPicPr>
          <p:nvPr/>
        </p:nvPicPr>
        <p:blipFill>
          <a:blip r:embed="rId2"/>
          <a:stretch>
            <a:fillRect/>
          </a:stretch>
        </p:blipFill>
        <p:spPr>
          <a:xfrm>
            <a:off x="2107221" y="1555429"/>
            <a:ext cx="6612984" cy="26719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52" y="0"/>
            <a:ext cx="7202456" cy="786926"/>
          </a:xfrm>
        </p:spPr>
        <p:txBody>
          <a:bodyPr>
            <a:normAutofit/>
          </a:bodyPr>
          <a:lstStyle/>
          <a:p>
            <a:r>
              <a:rPr sz="2000" dirty="0"/>
              <a:t>Q7: As a RCD Member what kinds of programs interest you most? (Select no more than 3.)</a:t>
            </a:r>
          </a:p>
        </p:txBody>
      </p:sp>
      <p:sp>
        <p:nvSpPr>
          <p:cNvPr id="3" name="Content Placeholder 2"/>
          <p:cNvSpPr>
            <a:spLocks noGrp="1"/>
          </p:cNvSpPr>
          <p:nvPr>
            <p:ph idx="1"/>
          </p:nvPr>
        </p:nvSpPr>
        <p:spPr>
          <a:xfrm>
            <a:off x="729959" y="714972"/>
            <a:ext cx="7202456" cy="2587960"/>
          </a:xfrm>
        </p:spPr>
        <p:txBody>
          <a:bodyPr/>
          <a:lstStyle/>
          <a:p>
            <a:r>
              <a:rPr dirty="0"/>
              <a:t>Answered: 32    Skipped: 2</a:t>
            </a:r>
          </a:p>
        </p:txBody>
      </p:sp>
      <p:pic>
        <p:nvPicPr>
          <p:cNvPr id="4" name="Picture 3" descr="chart1240471130.png"/>
          <p:cNvPicPr>
            <a:picLocks noChangeAspect="1"/>
          </p:cNvPicPr>
          <p:nvPr/>
        </p:nvPicPr>
        <p:blipFill>
          <a:blip r:embed="rId2"/>
          <a:stretch>
            <a:fillRect/>
          </a:stretch>
        </p:blipFill>
        <p:spPr>
          <a:xfrm>
            <a:off x="3185231" y="569741"/>
            <a:ext cx="5476380" cy="45016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21" y="10833"/>
            <a:ext cx="7202456" cy="786926"/>
          </a:xfrm>
        </p:spPr>
        <p:txBody>
          <a:bodyPr>
            <a:normAutofit/>
          </a:bodyPr>
          <a:lstStyle/>
          <a:p>
            <a:r>
              <a:rPr sz="2000" dirty="0"/>
              <a:t>Q7: As a RCD Member what kinds of programs interest you most? (Select no more than 3.)</a:t>
            </a:r>
          </a:p>
        </p:txBody>
      </p:sp>
      <p:sp>
        <p:nvSpPr>
          <p:cNvPr id="3" name="Content Placeholder 2"/>
          <p:cNvSpPr>
            <a:spLocks noGrp="1"/>
          </p:cNvSpPr>
          <p:nvPr>
            <p:ph idx="1"/>
          </p:nvPr>
        </p:nvSpPr>
        <p:spPr>
          <a:xfrm>
            <a:off x="786230" y="527538"/>
            <a:ext cx="7202456" cy="2784430"/>
          </a:xfrm>
        </p:spPr>
        <p:txBody>
          <a:bodyPr/>
          <a:lstStyle/>
          <a:p>
            <a:r>
              <a:rPr dirty="0"/>
              <a:t>Answered: 32    Skipped: 2</a:t>
            </a:r>
          </a:p>
        </p:txBody>
      </p:sp>
      <p:pic>
        <p:nvPicPr>
          <p:cNvPr id="4" name="Picture 3" descr="table1240471130.png"/>
          <p:cNvPicPr>
            <a:picLocks noChangeAspect="1"/>
          </p:cNvPicPr>
          <p:nvPr/>
        </p:nvPicPr>
        <p:blipFill>
          <a:blip r:embed="rId2"/>
          <a:stretch>
            <a:fillRect/>
          </a:stretch>
        </p:blipFill>
        <p:spPr>
          <a:xfrm>
            <a:off x="2572019" y="884922"/>
            <a:ext cx="6377151" cy="39078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534" y="0"/>
            <a:ext cx="7202456" cy="786926"/>
          </a:xfrm>
        </p:spPr>
        <p:txBody>
          <a:bodyPr>
            <a:noAutofit/>
          </a:bodyPr>
          <a:lstStyle/>
          <a:p>
            <a:r>
              <a:rPr sz="2000" dirty="0"/>
              <a:t>Q8: On a scale from 1-10 where 1 is worst and 10 is best or most how would you rate the importance of continuing the Harley Davidson Raffle?</a:t>
            </a:r>
          </a:p>
        </p:txBody>
      </p:sp>
      <p:sp>
        <p:nvSpPr>
          <p:cNvPr id="3" name="Content Placeholder 2"/>
          <p:cNvSpPr>
            <a:spLocks noGrp="1"/>
          </p:cNvSpPr>
          <p:nvPr>
            <p:ph idx="1"/>
          </p:nvPr>
        </p:nvSpPr>
        <p:spPr>
          <a:xfrm>
            <a:off x="971648" y="885787"/>
            <a:ext cx="7202456" cy="2587960"/>
          </a:xfrm>
        </p:spPr>
        <p:txBody>
          <a:bodyPr/>
          <a:lstStyle/>
          <a:p>
            <a:r>
              <a:rPr dirty="0"/>
              <a:t>Answered: 32    Skipped: 2</a:t>
            </a:r>
          </a:p>
        </p:txBody>
      </p:sp>
      <p:pic>
        <p:nvPicPr>
          <p:cNvPr id="4" name="Picture 3" descr="chart1240470990.png"/>
          <p:cNvPicPr>
            <a:picLocks noChangeAspect="1"/>
          </p:cNvPicPr>
          <p:nvPr/>
        </p:nvPicPr>
        <p:blipFill>
          <a:blip r:embed="rId2"/>
          <a:stretch>
            <a:fillRect/>
          </a:stretch>
        </p:blipFill>
        <p:spPr>
          <a:xfrm>
            <a:off x="2358682" y="1304469"/>
            <a:ext cx="6074308" cy="255652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64" y="-1521"/>
            <a:ext cx="7202456" cy="786926"/>
          </a:xfrm>
        </p:spPr>
        <p:txBody>
          <a:bodyPr>
            <a:noAutofit/>
          </a:bodyPr>
          <a:lstStyle/>
          <a:p>
            <a:r>
              <a:rPr sz="2000" dirty="0"/>
              <a:t>Q8: On a scale from 1-10 where 1 is worst and 10 is best or most how would you rate the importance of continuing the Harley Davidson Raffle?</a:t>
            </a:r>
          </a:p>
        </p:txBody>
      </p:sp>
      <p:sp>
        <p:nvSpPr>
          <p:cNvPr id="3" name="Content Placeholder 2"/>
          <p:cNvSpPr>
            <a:spLocks noGrp="1"/>
          </p:cNvSpPr>
          <p:nvPr>
            <p:ph idx="1"/>
          </p:nvPr>
        </p:nvSpPr>
        <p:spPr>
          <a:xfrm>
            <a:off x="870636" y="885787"/>
            <a:ext cx="7202456" cy="2587960"/>
          </a:xfrm>
        </p:spPr>
        <p:txBody>
          <a:bodyPr/>
          <a:lstStyle/>
          <a:p>
            <a:r>
              <a:rPr dirty="0"/>
              <a:t>Answered: 32    Skipped: 2</a:t>
            </a:r>
          </a:p>
        </p:txBody>
      </p:sp>
      <p:pic>
        <p:nvPicPr>
          <p:cNvPr id="4" name="Picture 3" descr="table1240470990.png"/>
          <p:cNvPicPr>
            <a:picLocks noChangeAspect="1"/>
          </p:cNvPicPr>
          <p:nvPr/>
        </p:nvPicPr>
        <p:blipFill>
          <a:blip r:embed="rId2"/>
          <a:stretch>
            <a:fillRect/>
          </a:stretch>
        </p:blipFill>
        <p:spPr>
          <a:xfrm>
            <a:off x="870636" y="1574076"/>
            <a:ext cx="7846564" cy="8807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27" y="0"/>
            <a:ext cx="7202456" cy="786926"/>
          </a:xfrm>
        </p:spPr>
        <p:txBody>
          <a:bodyPr>
            <a:noAutofit/>
          </a:bodyPr>
          <a:lstStyle/>
          <a:p>
            <a:r>
              <a:rPr sz="2000" dirty="0"/>
              <a:t>Q9: On a scale from 1-10 where 1 is worst and 10 is best or most how would you rate the importance of continuing the Triathlon?</a:t>
            </a:r>
          </a:p>
        </p:txBody>
      </p:sp>
      <p:sp>
        <p:nvSpPr>
          <p:cNvPr id="3" name="Content Placeholder 2"/>
          <p:cNvSpPr>
            <a:spLocks noGrp="1"/>
          </p:cNvSpPr>
          <p:nvPr>
            <p:ph idx="1"/>
          </p:nvPr>
        </p:nvSpPr>
        <p:spPr>
          <a:xfrm>
            <a:off x="862453" y="920956"/>
            <a:ext cx="7202456" cy="2587960"/>
          </a:xfrm>
        </p:spPr>
        <p:txBody>
          <a:bodyPr/>
          <a:lstStyle/>
          <a:p>
            <a:r>
              <a:rPr dirty="0"/>
              <a:t>Answered: 33    Skipped: 1</a:t>
            </a:r>
          </a:p>
        </p:txBody>
      </p:sp>
      <p:pic>
        <p:nvPicPr>
          <p:cNvPr id="4" name="Picture 3" descr="chart1240471000.png"/>
          <p:cNvPicPr>
            <a:picLocks noChangeAspect="1"/>
          </p:cNvPicPr>
          <p:nvPr/>
        </p:nvPicPr>
        <p:blipFill>
          <a:blip r:embed="rId2"/>
          <a:stretch>
            <a:fillRect/>
          </a:stretch>
        </p:blipFill>
        <p:spPr>
          <a:xfrm>
            <a:off x="1588946" y="1315611"/>
            <a:ext cx="6868134" cy="28906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t>Date Created: Tuesday, June 06, 2017</a:t>
            </a:r>
          </a:p>
        </p:txBody>
      </p:sp>
      <p:sp>
        <p:nvSpPr>
          <p:cNvPr id="3" name="Title 2"/>
          <p:cNvSpPr>
            <a:spLocks noGrp="1"/>
          </p:cNvSpPr>
          <p:nvPr>
            <p:ph type="title"/>
          </p:nvPr>
        </p:nvSpPr>
        <p:spPr/>
        <p:txBody>
          <a:bodyPr/>
          <a:lstStyle/>
          <a:p>
            <a:r>
              <a:t>34</a:t>
            </a:r>
          </a:p>
        </p:txBody>
      </p:sp>
      <p:sp>
        <p:nvSpPr>
          <p:cNvPr id="4" name="Text Placeholder 3"/>
          <p:cNvSpPr>
            <a:spLocks noGrp="1"/>
          </p:cNvSpPr>
          <p:nvPr>
            <p:ph type="body" sz="quarter" idx="17"/>
          </p:nvPr>
        </p:nvSpPr>
        <p:spPr/>
        <p:txBody>
          <a:bodyPr>
            <a:normAutofit fontScale="77500" lnSpcReduction="20000"/>
          </a:bodyPr>
          <a:lstStyle/>
          <a:p>
            <a:r>
              <a:t>Total Responses</a:t>
            </a:r>
          </a:p>
        </p:txBody>
      </p:sp>
      <p:sp>
        <p:nvSpPr>
          <p:cNvPr id="5" name="Text Placeholder 4"/>
          <p:cNvSpPr>
            <a:spLocks noGrp="1"/>
          </p:cNvSpPr>
          <p:nvPr>
            <p:ph type="body" sz="quarter" idx="18"/>
          </p:nvPr>
        </p:nvSpPr>
        <p:spPr/>
        <p:txBody>
          <a:bodyPr>
            <a:normAutofit lnSpcReduction="10000"/>
          </a:bodyPr>
          <a:lstStyle/>
          <a:p>
            <a:r>
              <a:t>Complete Responses: 34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92" y="5513"/>
            <a:ext cx="7202456" cy="786926"/>
          </a:xfrm>
        </p:spPr>
        <p:txBody>
          <a:bodyPr>
            <a:noAutofit/>
          </a:bodyPr>
          <a:lstStyle/>
          <a:p>
            <a:r>
              <a:rPr sz="2000" dirty="0"/>
              <a:t>Q9: On a scale from 1-10 where 1 is worst and 10 is best or most how would you rate the importance of continuing the Triathlon?</a:t>
            </a:r>
          </a:p>
        </p:txBody>
      </p:sp>
      <p:sp>
        <p:nvSpPr>
          <p:cNvPr id="3" name="Content Placeholder 2"/>
          <p:cNvSpPr>
            <a:spLocks noGrp="1"/>
          </p:cNvSpPr>
          <p:nvPr>
            <p:ph idx="1"/>
          </p:nvPr>
        </p:nvSpPr>
        <p:spPr>
          <a:xfrm>
            <a:off x="835467" y="878752"/>
            <a:ext cx="7202456" cy="2587960"/>
          </a:xfrm>
        </p:spPr>
        <p:txBody>
          <a:bodyPr/>
          <a:lstStyle/>
          <a:p>
            <a:r>
              <a:rPr dirty="0"/>
              <a:t>Answered: 33    Skipped: 1</a:t>
            </a:r>
          </a:p>
        </p:txBody>
      </p:sp>
      <p:pic>
        <p:nvPicPr>
          <p:cNvPr id="4" name="Picture 3" descr="table1240471000.png"/>
          <p:cNvPicPr>
            <a:picLocks noChangeAspect="1"/>
          </p:cNvPicPr>
          <p:nvPr/>
        </p:nvPicPr>
        <p:blipFill>
          <a:blip r:embed="rId2"/>
          <a:stretch>
            <a:fillRect/>
          </a:stretch>
        </p:blipFill>
        <p:spPr>
          <a:xfrm>
            <a:off x="931318" y="1519592"/>
            <a:ext cx="8077752" cy="89301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48" y="0"/>
            <a:ext cx="7202456" cy="786926"/>
          </a:xfrm>
        </p:spPr>
        <p:txBody>
          <a:bodyPr>
            <a:normAutofit fontScale="90000"/>
          </a:bodyPr>
          <a:lstStyle/>
          <a:p>
            <a:r>
              <a:rPr dirty="0"/>
              <a:t>Q10: On a scale from 1-10 where 1 is worst and 10 is best or most how would you rate the importance of social and fellowship activities?</a:t>
            </a:r>
          </a:p>
        </p:txBody>
      </p:sp>
      <p:sp>
        <p:nvSpPr>
          <p:cNvPr id="3" name="Content Placeholder 2"/>
          <p:cNvSpPr>
            <a:spLocks noGrp="1"/>
          </p:cNvSpPr>
          <p:nvPr>
            <p:ph idx="1"/>
          </p:nvPr>
        </p:nvSpPr>
        <p:spPr>
          <a:xfrm>
            <a:off x="582248" y="958859"/>
            <a:ext cx="7202456" cy="2587960"/>
          </a:xfrm>
        </p:spPr>
        <p:txBody>
          <a:bodyPr/>
          <a:lstStyle/>
          <a:p>
            <a:r>
              <a:rPr dirty="0"/>
              <a:t>Answered: 34    Skipped: 0</a:t>
            </a:r>
          </a:p>
        </p:txBody>
      </p:sp>
      <p:pic>
        <p:nvPicPr>
          <p:cNvPr id="4" name="Picture 3" descr="chart1241914580.png"/>
          <p:cNvPicPr>
            <a:picLocks noChangeAspect="1"/>
          </p:cNvPicPr>
          <p:nvPr/>
        </p:nvPicPr>
        <p:blipFill>
          <a:blip r:embed="rId2"/>
          <a:stretch>
            <a:fillRect/>
          </a:stretch>
        </p:blipFill>
        <p:spPr>
          <a:xfrm>
            <a:off x="1865583" y="1450895"/>
            <a:ext cx="6321813" cy="26606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86" y="18305"/>
            <a:ext cx="7202456" cy="786926"/>
          </a:xfrm>
        </p:spPr>
        <p:txBody>
          <a:bodyPr>
            <a:noAutofit/>
          </a:bodyPr>
          <a:lstStyle/>
          <a:p>
            <a:r>
              <a:rPr sz="2000" dirty="0"/>
              <a:t>Q10: On a scale from 1-10 where 1 is worst and 10 is best or most how would you rate the importance of social and fellowship activities?</a:t>
            </a:r>
          </a:p>
        </p:txBody>
      </p:sp>
      <p:sp>
        <p:nvSpPr>
          <p:cNvPr id="3" name="Content Placeholder 2"/>
          <p:cNvSpPr>
            <a:spLocks noGrp="1"/>
          </p:cNvSpPr>
          <p:nvPr>
            <p:ph idx="1"/>
          </p:nvPr>
        </p:nvSpPr>
        <p:spPr>
          <a:xfrm>
            <a:off x="715892" y="913142"/>
            <a:ext cx="7202456" cy="2587960"/>
          </a:xfrm>
        </p:spPr>
        <p:txBody>
          <a:bodyPr/>
          <a:lstStyle/>
          <a:p>
            <a:r>
              <a:rPr dirty="0"/>
              <a:t>Answered: 34    Skipped: 0</a:t>
            </a:r>
          </a:p>
        </p:txBody>
      </p:sp>
      <p:pic>
        <p:nvPicPr>
          <p:cNvPr id="4" name="Picture 3" descr="table1241914580.png"/>
          <p:cNvPicPr>
            <a:picLocks noChangeAspect="1"/>
          </p:cNvPicPr>
          <p:nvPr/>
        </p:nvPicPr>
        <p:blipFill>
          <a:blip r:embed="rId2"/>
          <a:stretch>
            <a:fillRect/>
          </a:stretch>
        </p:blipFill>
        <p:spPr>
          <a:xfrm>
            <a:off x="698784" y="1533660"/>
            <a:ext cx="8080010" cy="90005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98474"/>
            <a:ext cx="8229600" cy="847852"/>
          </a:xfrm>
        </p:spPr>
        <p:txBody>
          <a:bodyPr>
            <a:noAutofit/>
          </a:bodyPr>
          <a:lstStyle/>
          <a:p>
            <a:r>
              <a:rPr sz="1800" dirty="0"/>
              <a:t>Q11: On a scale from 1-10 where 1 is worst and 10 is best or most how would you rate the importance of cooperation and interaction with the other Dunedin Rotary Clubs? Skip this question if you don't know enough to rate the issue</a:t>
            </a:r>
            <a:r>
              <a:rPr sz="1600" dirty="0"/>
              <a:t>.</a:t>
            </a:r>
          </a:p>
        </p:txBody>
      </p:sp>
      <p:sp>
        <p:nvSpPr>
          <p:cNvPr id="3" name="Content Placeholder 2"/>
          <p:cNvSpPr>
            <a:spLocks noGrp="1"/>
          </p:cNvSpPr>
          <p:nvPr>
            <p:ph idx="1"/>
          </p:nvPr>
        </p:nvSpPr>
        <p:spPr>
          <a:xfrm>
            <a:off x="115136" y="1072935"/>
            <a:ext cx="5332506" cy="249144"/>
          </a:xfrm>
        </p:spPr>
        <p:txBody>
          <a:bodyPr>
            <a:noAutofit/>
          </a:bodyPr>
          <a:lstStyle/>
          <a:p>
            <a:r>
              <a:rPr sz="1400" dirty="0"/>
              <a:t>Answered: 32    Skipped: 2</a:t>
            </a:r>
          </a:p>
        </p:txBody>
      </p:sp>
      <p:pic>
        <p:nvPicPr>
          <p:cNvPr id="4" name="Picture 3" descr="chart1240471010.png"/>
          <p:cNvPicPr>
            <a:picLocks noChangeAspect="1"/>
          </p:cNvPicPr>
          <p:nvPr/>
        </p:nvPicPr>
        <p:blipFill>
          <a:blip r:embed="rId2"/>
          <a:stretch>
            <a:fillRect/>
          </a:stretch>
        </p:blipFill>
        <p:spPr>
          <a:xfrm>
            <a:off x="1741947" y="1589931"/>
            <a:ext cx="6166212" cy="25952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33380"/>
            <a:ext cx="8229600" cy="468477"/>
          </a:xfrm>
        </p:spPr>
        <p:txBody>
          <a:bodyPr>
            <a:noAutofit/>
          </a:bodyPr>
          <a:lstStyle/>
          <a:p>
            <a:r>
              <a:rPr sz="2000" dirty="0"/>
              <a:t>Q11: On a scale from 1-10 where 1 is worst and 10 is best or most how would you rate the importance of cooperation and interaction with the other Dunedin Rotary Clubs? Skip this question if you don't know enough to rate the issue.</a:t>
            </a:r>
          </a:p>
        </p:txBody>
      </p:sp>
      <p:sp>
        <p:nvSpPr>
          <p:cNvPr id="3" name="Content Placeholder 2"/>
          <p:cNvSpPr>
            <a:spLocks noGrp="1"/>
          </p:cNvSpPr>
          <p:nvPr>
            <p:ph idx="1"/>
          </p:nvPr>
        </p:nvSpPr>
        <p:spPr>
          <a:xfrm>
            <a:off x="115136" y="1662250"/>
            <a:ext cx="5332506" cy="249144"/>
          </a:xfrm>
        </p:spPr>
        <p:txBody>
          <a:bodyPr>
            <a:noAutofit/>
          </a:bodyPr>
          <a:lstStyle/>
          <a:p>
            <a:r>
              <a:rPr sz="1400" dirty="0"/>
              <a:t>Answered: 32    Skipped: 2</a:t>
            </a:r>
          </a:p>
        </p:txBody>
      </p:sp>
      <p:pic>
        <p:nvPicPr>
          <p:cNvPr id="4" name="Picture 3" descr="table1240471010.png"/>
          <p:cNvPicPr>
            <a:picLocks noChangeAspect="1"/>
          </p:cNvPicPr>
          <p:nvPr/>
        </p:nvPicPr>
        <p:blipFill>
          <a:blip r:embed="rId2"/>
          <a:stretch>
            <a:fillRect/>
          </a:stretch>
        </p:blipFill>
        <p:spPr>
          <a:xfrm>
            <a:off x="394227" y="2384755"/>
            <a:ext cx="7950509" cy="8789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24" y="0"/>
            <a:ext cx="7202456" cy="786926"/>
          </a:xfrm>
        </p:spPr>
        <p:txBody>
          <a:bodyPr>
            <a:normAutofit fontScale="90000"/>
          </a:bodyPr>
          <a:lstStyle/>
          <a:p>
            <a:r>
              <a:rPr dirty="0"/>
              <a:t>Q12: How well do you feel the RCD communicates events and activities to its Members?</a:t>
            </a:r>
          </a:p>
        </p:txBody>
      </p:sp>
      <p:sp>
        <p:nvSpPr>
          <p:cNvPr id="3" name="Content Placeholder 2"/>
          <p:cNvSpPr>
            <a:spLocks noGrp="1"/>
          </p:cNvSpPr>
          <p:nvPr>
            <p:ph idx="1"/>
          </p:nvPr>
        </p:nvSpPr>
        <p:spPr>
          <a:xfrm>
            <a:off x="701824" y="968040"/>
            <a:ext cx="7202456" cy="2587960"/>
          </a:xfrm>
        </p:spPr>
        <p:txBody>
          <a:bodyPr/>
          <a:lstStyle/>
          <a:p>
            <a:r>
              <a:rPr dirty="0"/>
              <a:t>Answered: 34    Skipped: 0</a:t>
            </a:r>
          </a:p>
        </p:txBody>
      </p:sp>
      <p:pic>
        <p:nvPicPr>
          <p:cNvPr id="4" name="Picture 3" descr="chart1240471020.png"/>
          <p:cNvPicPr>
            <a:picLocks noChangeAspect="1"/>
          </p:cNvPicPr>
          <p:nvPr/>
        </p:nvPicPr>
        <p:blipFill>
          <a:blip r:embed="rId2"/>
          <a:stretch>
            <a:fillRect/>
          </a:stretch>
        </p:blipFill>
        <p:spPr>
          <a:xfrm>
            <a:off x="3090253" y="968039"/>
            <a:ext cx="5746374" cy="338591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30" y="19581"/>
            <a:ext cx="7202456" cy="786926"/>
          </a:xfrm>
        </p:spPr>
        <p:txBody>
          <a:bodyPr>
            <a:normAutofit fontScale="90000"/>
          </a:bodyPr>
          <a:lstStyle/>
          <a:p>
            <a:r>
              <a:rPr dirty="0"/>
              <a:t>Q12: How well do you feel the RCD communicates events and activities to its Members?</a:t>
            </a:r>
          </a:p>
        </p:txBody>
      </p:sp>
      <p:sp>
        <p:nvSpPr>
          <p:cNvPr id="3" name="Content Placeholder 2"/>
          <p:cNvSpPr>
            <a:spLocks noGrp="1"/>
          </p:cNvSpPr>
          <p:nvPr>
            <p:ph idx="1"/>
          </p:nvPr>
        </p:nvSpPr>
        <p:spPr>
          <a:xfrm>
            <a:off x="835467" y="977226"/>
            <a:ext cx="7202456" cy="2587960"/>
          </a:xfrm>
        </p:spPr>
        <p:txBody>
          <a:bodyPr/>
          <a:lstStyle/>
          <a:p>
            <a:r>
              <a:rPr dirty="0"/>
              <a:t>Answered: 34    Skipped: 0</a:t>
            </a:r>
          </a:p>
        </p:txBody>
      </p:sp>
      <p:pic>
        <p:nvPicPr>
          <p:cNvPr id="4" name="Picture 3" descr="table1240471020.png"/>
          <p:cNvPicPr>
            <a:picLocks noChangeAspect="1"/>
          </p:cNvPicPr>
          <p:nvPr/>
        </p:nvPicPr>
        <p:blipFill>
          <a:blip r:embed="rId2"/>
          <a:stretch>
            <a:fillRect/>
          </a:stretch>
        </p:blipFill>
        <p:spPr>
          <a:xfrm>
            <a:off x="1886685" y="1582616"/>
            <a:ext cx="7088459" cy="24940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1" y="68818"/>
            <a:ext cx="7202456" cy="786926"/>
          </a:xfrm>
        </p:spPr>
        <p:txBody>
          <a:bodyPr>
            <a:normAutofit/>
          </a:bodyPr>
          <a:lstStyle/>
          <a:p>
            <a:r>
              <a:rPr dirty="0"/>
              <a:t>Q13: How well does the RCD web-site serve your needs?</a:t>
            </a:r>
          </a:p>
        </p:txBody>
      </p:sp>
      <p:sp>
        <p:nvSpPr>
          <p:cNvPr id="3" name="Content Placeholder 2"/>
          <p:cNvSpPr>
            <a:spLocks noGrp="1"/>
          </p:cNvSpPr>
          <p:nvPr>
            <p:ph idx="1"/>
          </p:nvPr>
        </p:nvSpPr>
        <p:spPr>
          <a:xfrm>
            <a:off x="666654" y="787313"/>
            <a:ext cx="7202456" cy="2587960"/>
          </a:xfrm>
        </p:spPr>
        <p:txBody>
          <a:bodyPr/>
          <a:lstStyle/>
          <a:p>
            <a:r>
              <a:rPr dirty="0"/>
              <a:t>Answered: 34    Skipped: 0</a:t>
            </a:r>
          </a:p>
        </p:txBody>
      </p:sp>
      <p:pic>
        <p:nvPicPr>
          <p:cNvPr id="4" name="Picture 3" descr="chart1240471030.png"/>
          <p:cNvPicPr>
            <a:picLocks noChangeAspect="1"/>
          </p:cNvPicPr>
          <p:nvPr/>
        </p:nvPicPr>
        <p:blipFill>
          <a:blip r:embed="rId2"/>
          <a:stretch>
            <a:fillRect/>
          </a:stretch>
        </p:blipFill>
        <p:spPr>
          <a:xfrm>
            <a:off x="3068372" y="1020963"/>
            <a:ext cx="5388428" cy="37192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98" y="33648"/>
            <a:ext cx="7202456" cy="786926"/>
          </a:xfrm>
        </p:spPr>
        <p:txBody>
          <a:bodyPr>
            <a:normAutofit/>
          </a:bodyPr>
          <a:lstStyle/>
          <a:p>
            <a:r>
              <a:rPr dirty="0"/>
              <a:t>Q13: How well does the RCD web-site serve your needs?</a:t>
            </a:r>
          </a:p>
        </p:txBody>
      </p:sp>
      <p:sp>
        <p:nvSpPr>
          <p:cNvPr id="3" name="Content Placeholder 2"/>
          <p:cNvSpPr>
            <a:spLocks noGrp="1"/>
          </p:cNvSpPr>
          <p:nvPr>
            <p:ph idx="1"/>
          </p:nvPr>
        </p:nvSpPr>
        <p:spPr>
          <a:xfrm>
            <a:off x="800298" y="813062"/>
            <a:ext cx="7202456" cy="2587960"/>
          </a:xfrm>
        </p:spPr>
        <p:txBody>
          <a:bodyPr/>
          <a:lstStyle/>
          <a:p>
            <a:r>
              <a:rPr dirty="0"/>
              <a:t>Answered: 34    Skipped: 0</a:t>
            </a:r>
          </a:p>
        </p:txBody>
      </p:sp>
      <p:pic>
        <p:nvPicPr>
          <p:cNvPr id="4" name="Picture 3" descr="table1240471030.png"/>
          <p:cNvPicPr>
            <a:picLocks noChangeAspect="1"/>
          </p:cNvPicPr>
          <p:nvPr/>
        </p:nvPicPr>
        <p:blipFill>
          <a:blip r:embed="rId2"/>
          <a:stretch>
            <a:fillRect/>
          </a:stretch>
        </p:blipFill>
        <p:spPr>
          <a:xfrm>
            <a:off x="1327865" y="1248904"/>
            <a:ext cx="7255544" cy="29315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71" y="0"/>
            <a:ext cx="7202456" cy="786926"/>
          </a:xfrm>
        </p:spPr>
        <p:txBody>
          <a:bodyPr>
            <a:normAutofit/>
          </a:bodyPr>
          <a:lstStyle/>
          <a:p>
            <a:r>
              <a:rPr dirty="0"/>
              <a:t>Q14: How often do you refer to </a:t>
            </a:r>
            <a:r>
              <a:rPr dirty="0" err="1"/>
              <a:t>DACdb</a:t>
            </a:r>
            <a:r>
              <a:rPr dirty="0"/>
              <a:t> for RCD information?</a:t>
            </a:r>
          </a:p>
        </p:txBody>
      </p:sp>
      <p:sp>
        <p:nvSpPr>
          <p:cNvPr id="3" name="Content Placeholder 2"/>
          <p:cNvSpPr>
            <a:spLocks noGrp="1"/>
          </p:cNvSpPr>
          <p:nvPr>
            <p:ph idx="1"/>
          </p:nvPr>
        </p:nvSpPr>
        <p:spPr>
          <a:xfrm>
            <a:off x="525977" y="724008"/>
            <a:ext cx="7202456" cy="2587960"/>
          </a:xfrm>
        </p:spPr>
        <p:txBody>
          <a:bodyPr/>
          <a:lstStyle/>
          <a:p>
            <a:r>
              <a:rPr dirty="0"/>
              <a:t>Answered: 34    Skipped: 0</a:t>
            </a:r>
          </a:p>
        </p:txBody>
      </p:sp>
      <p:pic>
        <p:nvPicPr>
          <p:cNvPr id="4" name="Picture 3" descr="chart1242064770.png"/>
          <p:cNvPicPr>
            <a:picLocks noChangeAspect="1"/>
          </p:cNvPicPr>
          <p:nvPr/>
        </p:nvPicPr>
        <p:blipFill>
          <a:blip r:embed="rId2"/>
          <a:stretch>
            <a:fillRect/>
          </a:stretch>
        </p:blipFill>
        <p:spPr>
          <a:xfrm>
            <a:off x="2459341" y="1062393"/>
            <a:ext cx="6159238" cy="36291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941" y="68818"/>
            <a:ext cx="7202456" cy="786926"/>
          </a:xfrm>
        </p:spPr>
        <p:txBody>
          <a:bodyPr>
            <a:normAutofit/>
          </a:bodyPr>
          <a:lstStyle/>
          <a:p>
            <a:r>
              <a:rPr sz="2000" dirty="0"/>
              <a:t>Q1: How long have you been a Member of the Rotary Club of Dunedin (RDC)?</a:t>
            </a:r>
          </a:p>
        </p:txBody>
      </p:sp>
      <p:sp>
        <p:nvSpPr>
          <p:cNvPr id="3" name="Content Placeholder 2"/>
          <p:cNvSpPr>
            <a:spLocks noGrp="1"/>
          </p:cNvSpPr>
          <p:nvPr>
            <p:ph idx="1"/>
          </p:nvPr>
        </p:nvSpPr>
        <p:spPr>
          <a:xfrm>
            <a:off x="1088685" y="618978"/>
            <a:ext cx="7202456" cy="3480781"/>
          </a:xfrm>
        </p:spPr>
        <p:txBody>
          <a:bodyPr/>
          <a:lstStyle/>
          <a:p>
            <a:r>
              <a:rPr dirty="0"/>
              <a:t>Answered: 34    Skipped: 0</a:t>
            </a:r>
          </a:p>
        </p:txBody>
      </p:sp>
      <p:pic>
        <p:nvPicPr>
          <p:cNvPr id="4" name="Picture 3" descr="chart1240470980.png"/>
          <p:cNvPicPr>
            <a:picLocks noChangeAspect="1"/>
          </p:cNvPicPr>
          <p:nvPr/>
        </p:nvPicPr>
        <p:blipFill>
          <a:blip r:embed="rId2"/>
          <a:stretch>
            <a:fillRect/>
          </a:stretch>
        </p:blipFill>
        <p:spPr>
          <a:xfrm>
            <a:off x="2269088" y="956604"/>
            <a:ext cx="6673030" cy="39319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89" y="0"/>
            <a:ext cx="7202456" cy="786926"/>
          </a:xfrm>
        </p:spPr>
        <p:txBody>
          <a:bodyPr>
            <a:normAutofit/>
          </a:bodyPr>
          <a:lstStyle/>
          <a:p>
            <a:r>
              <a:rPr dirty="0"/>
              <a:t>Q14: How often do you refer to </a:t>
            </a:r>
            <a:r>
              <a:rPr dirty="0" err="1"/>
              <a:t>DACdb</a:t>
            </a:r>
            <a:r>
              <a:rPr dirty="0"/>
              <a:t> for RCD information?</a:t>
            </a:r>
          </a:p>
        </p:txBody>
      </p:sp>
      <p:sp>
        <p:nvSpPr>
          <p:cNvPr id="3" name="Content Placeholder 2"/>
          <p:cNvSpPr>
            <a:spLocks noGrp="1"/>
          </p:cNvSpPr>
          <p:nvPr>
            <p:ph idx="1"/>
          </p:nvPr>
        </p:nvSpPr>
        <p:spPr>
          <a:xfrm>
            <a:off x="694789" y="724008"/>
            <a:ext cx="7202456" cy="2587960"/>
          </a:xfrm>
        </p:spPr>
        <p:txBody>
          <a:bodyPr/>
          <a:lstStyle/>
          <a:p>
            <a:r>
              <a:rPr dirty="0"/>
              <a:t>Answered: 34    Skipped: 0</a:t>
            </a:r>
          </a:p>
        </p:txBody>
      </p:sp>
      <p:pic>
        <p:nvPicPr>
          <p:cNvPr id="4" name="Picture 3" descr="table1242064770.png"/>
          <p:cNvPicPr>
            <a:picLocks noChangeAspect="1"/>
          </p:cNvPicPr>
          <p:nvPr/>
        </p:nvPicPr>
        <p:blipFill>
          <a:blip r:embed="rId2"/>
          <a:stretch>
            <a:fillRect/>
          </a:stretch>
        </p:blipFill>
        <p:spPr>
          <a:xfrm>
            <a:off x="1277152" y="1231204"/>
            <a:ext cx="6856091" cy="24123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20" y="0"/>
            <a:ext cx="7202456" cy="786926"/>
          </a:xfrm>
        </p:spPr>
        <p:txBody>
          <a:bodyPr>
            <a:normAutofit fontScale="90000"/>
          </a:bodyPr>
          <a:lstStyle/>
          <a:p>
            <a:r>
              <a:rPr dirty="0"/>
              <a:t>Q15: How well does the Rotary Club of Dunedin serve your professional interests and needs?</a:t>
            </a:r>
          </a:p>
        </p:txBody>
      </p:sp>
      <p:sp>
        <p:nvSpPr>
          <p:cNvPr id="3" name="Content Placeholder 2"/>
          <p:cNvSpPr>
            <a:spLocks noGrp="1"/>
          </p:cNvSpPr>
          <p:nvPr>
            <p:ph idx="1"/>
          </p:nvPr>
        </p:nvSpPr>
        <p:spPr>
          <a:xfrm>
            <a:off x="722925" y="958311"/>
            <a:ext cx="7202456" cy="2587960"/>
          </a:xfrm>
        </p:spPr>
        <p:txBody>
          <a:bodyPr/>
          <a:lstStyle/>
          <a:p>
            <a:r>
              <a:rPr dirty="0"/>
              <a:t>Answered: 34    Skipped: 0</a:t>
            </a:r>
          </a:p>
        </p:txBody>
      </p:sp>
      <p:pic>
        <p:nvPicPr>
          <p:cNvPr id="4" name="Picture 3" descr="chart1240471050.png"/>
          <p:cNvPicPr>
            <a:picLocks noChangeAspect="1"/>
          </p:cNvPicPr>
          <p:nvPr/>
        </p:nvPicPr>
        <p:blipFill>
          <a:blip r:embed="rId2"/>
          <a:stretch>
            <a:fillRect/>
          </a:stretch>
        </p:blipFill>
        <p:spPr>
          <a:xfrm>
            <a:off x="3216082" y="958312"/>
            <a:ext cx="5704333" cy="39373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29" y="0"/>
            <a:ext cx="7202456" cy="786926"/>
          </a:xfrm>
        </p:spPr>
        <p:txBody>
          <a:bodyPr>
            <a:normAutofit fontScale="90000"/>
          </a:bodyPr>
          <a:lstStyle/>
          <a:p>
            <a:r>
              <a:rPr dirty="0"/>
              <a:t>Q15: How well does the Rotary Club of Dunedin serve your professional interests and needs?</a:t>
            </a:r>
          </a:p>
        </p:txBody>
      </p:sp>
      <p:sp>
        <p:nvSpPr>
          <p:cNvPr id="3" name="Content Placeholder 2"/>
          <p:cNvSpPr>
            <a:spLocks noGrp="1"/>
          </p:cNvSpPr>
          <p:nvPr>
            <p:ph idx="1"/>
          </p:nvPr>
        </p:nvSpPr>
        <p:spPr>
          <a:xfrm>
            <a:off x="905805" y="984260"/>
            <a:ext cx="7202456" cy="2587960"/>
          </a:xfrm>
        </p:spPr>
        <p:txBody>
          <a:bodyPr/>
          <a:lstStyle/>
          <a:p>
            <a:r>
              <a:rPr dirty="0"/>
              <a:t>Answered: 34    Skipped: 0</a:t>
            </a:r>
          </a:p>
        </p:txBody>
      </p:sp>
      <p:pic>
        <p:nvPicPr>
          <p:cNvPr id="4" name="Picture 3" descr="table1240471050.png"/>
          <p:cNvPicPr>
            <a:picLocks noChangeAspect="1"/>
          </p:cNvPicPr>
          <p:nvPr/>
        </p:nvPicPr>
        <p:blipFill>
          <a:blip r:embed="rId2"/>
          <a:stretch>
            <a:fillRect/>
          </a:stretch>
        </p:blipFill>
        <p:spPr>
          <a:xfrm>
            <a:off x="2281603" y="1350781"/>
            <a:ext cx="6597228" cy="266554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162" y="27366"/>
            <a:ext cx="7202456" cy="786926"/>
          </a:xfrm>
        </p:spPr>
        <p:txBody>
          <a:bodyPr>
            <a:normAutofit fontScale="90000"/>
          </a:bodyPr>
          <a:lstStyle/>
          <a:p>
            <a:r>
              <a:rPr dirty="0"/>
              <a:t>Q16: How would you rate the importance of the Dunedin Rotary Club to your community/social connectivity?</a:t>
            </a:r>
          </a:p>
        </p:txBody>
      </p:sp>
      <p:sp>
        <p:nvSpPr>
          <p:cNvPr id="3" name="Content Placeholder 2"/>
          <p:cNvSpPr>
            <a:spLocks noGrp="1"/>
          </p:cNvSpPr>
          <p:nvPr>
            <p:ph idx="1"/>
          </p:nvPr>
        </p:nvSpPr>
        <p:spPr>
          <a:xfrm>
            <a:off x="772162" y="984261"/>
            <a:ext cx="7202456" cy="2587960"/>
          </a:xfrm>
        </p:spPr>
        <p:txBody>
          <a:bodyPr/>
          <a:lstStyle/>
          <a:p>
            <a:r>
              <a:rPr dirty="0"/>
              <a:t>Answered: 33    Skipped: 1</a:t>
            </a:r>
          </a:p>
        </p:txBody>
      </p:sp>
      <p:pic>
        <p:nvPicPr>
          <p:cNvPr id="4" name="Picture 3" descr="chart1240471070.png"/>
          <p:cNvPicPr>
            <a:picLocks noChangeAspect="1"/>
          </p:cNvPicPr>
          <p:nvPr/>
        </p:nvPicPr>
        <p:blipFill>
          <a:blip r:embed="rId2"/>
          <a:stretch>
            <a:fillRect/>
          </a:stretch>
        </p:blipFill>
        <p:spPr>
          <a:xfrm>
            <a:off x="3249637" y="1185064"/>
            <a:ext cx="5551822" cy="383206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654" y="68818"/>
            <a:ext cx="7202456" cy="786926"/>
          </a:xfrm>
        </p:spPr>
        <p:txBody>
          <a:bodyPr>
            <a:normAutofit fontScale="90000"/>
          </a:bodyPr>
          <a:lstStyle/>
          <a:p>
            <a:r>
              <a:rPr dirty="0"/>
              <a:t>Q16: How would you rate the importance of the Dunedin Rotary Club to your community/social connectivity?</a:t>
            </a:r>
          </a:p>
        </p:txBody>
      </p:sp>
      <p:sp>
        <p:nvSpPr>
          <p:cNvPr id="3" name="Content Placeholder 2"/>
          <p:cNvSpPr>
            <a:spLocks noGrp="1"/>
          </p:cNvSpPr>
          <p:nvPr>
            <p:ph idx="1"/>
          </p:nvPr>
        </p:nvSpPr>
        <p:spPr>
          <a:xfrm>
            <a:off x="666654" y="998328"/>
            <a:ext cx="7202456" cy="2587960"/>
          </a:xfrm>
        </p:spPr>
        <p:txBody>
          <a:bodyPr/>
          <a:lstStyle/>
          <a:p>
            <a:r>
              <a:rPr dirty="0"/>
              <a:t>Answered: 33    Skipped: 1</a:t>
            </a:r>
          </a:p>
        </p:txBody>
      </p:sp>
      <p:pic>
        <p:nvPicPr>
          <p:cNvPr id="4" name="Picture 3" descr="table1240471070.png"/>
          <p:cNvPicPr>
            <a:picLocks noChangeAspect="1"/>
          </p:cNvPicPr>
          <p:nvPr/>
        </p:nvPicPr>
        <p:blipFill>
          <a:blip r:embed="rId2"/>
          <a:stretch>
            <a:fillRect/>
          </a:stretch>
        </p:blipFill>
        <p:spPr>
          <a:xfrm>
            <a:off x="1658665" y="1409145"/>
            <a:ext cx="6383138" cy="257904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24" y="0"/>
            <a:ext cx="7202456" cy="786926"/>
          </a:xfrm>
        </p:spPr>
        <p:txBody>
          <a:bodyPr>
            <a:normAutofit/>
          </a:bodyPr>
          <a:lstStyle/>
          <a:p>
            <a:r>
              <a:rPr dirty="0"/>
              <a:t>Q17: How often should the Rotary Club of Dunedin meet?</a:t>
            </a:r>
          </a:p>
        </p:txBody>
      </p:sp>
      <p:sp>
        <p:nvSpPr>
          <p:cNvPr id="3" name="Content Placeholder 2"/>
          <p:cNvSpPr>
            <a:spLocks noGrp="1"/>
          </p:cNvSpPr>
          <p:nvPr>
            <p:ph idx="1"/>
          </p:nvPr>
        </p:nvSpPr>
        <p:spPr>
          <a:xfrm>
            <a:off x="701824" y="695873"/>
            <a:ext cx="7202456" cy="2587960"/>
          </a:xfrm>
        </p:spPr>
        <p:txBody>
          <a:bodyPr/>
          <a:lstStyle/>
          <a:p>
            <a:r>
              <a:rPr dirty="0"/>
              <a:t>Answered: 34    Skipped: 0</a:t>
            </a:r>
          </a:p>
        </p:txBody>
      </p:sp>
      <p:pic>
        <p:nvPicPr>
          <p:cNvPr id="4" name="Picture 3" descr="chart1240471080.png"/>
          <p:cNvPicPr>
            <a:picLocks noChangeAspect="1"/>
          </p:cNvPicPr>
          <p:nvPr/>
        </p:nvPicPr>
        <p:blipFill>
          <a:blip r:embed="rId2"/>
          <a:stretch>
            <a:fillRect/>
          </a:stretch>
        </p:blipFill>
        <p:spPr>
          <a:xfrm>
            <a:off x="2596800" y="1013156"/>
            <a:ext cx="6338302" cy="37346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92" y="5513"/>
            <a:ext cx="7202456" cy="786926"/>
          </a:xfrm>
        </p:spPr>
        <p:txBody>
          <a:bodyPr>
            <a:normAutofit/>
          </a:bodyPr>
          <a:lstStyle/>
          <a:p>
            <a:r>
              <a:rPr dirty="0"/>
              <a:t>Q17: How often should the Rotary Club of Dunedin meet?</a:t>
            </a:r>
          </a:p>
        </p:txBody>
      </p:sp>
      <p:sp>
        <p:nvSpPr>
          <p:cNvPr id="3" name="Content Placeholder 2"/>
          <p:cNvSpPr>
            <a:spLocks noGrp="1"/>
          </p:cNvSpPr>
          <p:nvPr>
            <p:ph idx="1"/>
          </p:nvPr>
        </p:nvSpPr>
        <p:spPr>
          <a:xfrm>
            <a:off x="715892" y="731042"/>
            <a:ext cx="7202456" cy="2587960"/>
          </a:xfrm>
        </p:spPr>
        <p:txBody>
          <a:bodyPr/>
          <a:lstStyle/>
          <a:p>
            <a:r>
              <a:rPr dirty="0"/>
              <a:t>Answered: 34    Skipped: 0</a:t>
            </a:r>
          </a:p>
        </p:txBody>
      </p:sp>
      <p:pic>
        <p:nvPicPr>
          <p:cNvPr id="4" name="Picture 3" descr="table1240471080.png"/>
          <p:cNvPicPr>
            <a:picLocks noChangeAspect="1"/>
          </p:cNvPicPr>
          <p:nvPr/>
        </p:nvPicPr>
        <p:blipFill>
          <a:blip r:embed="rId2"/>
          <a:stretch>
            <a:fillRect/>
          </a:stretch>
        </p:blipFill>
        <p:spPr>
          <a:xfrm>
            <a:off x="1534073" y="1392983"/>
            <a:ext cx="6796117" cy="239122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84" y="0"/>
            <a:ext cx="7202456" cy="786926"/>
          </a:xfrm>
        </p:spPr>
        <p:txBody>
          <a:bodyPr>
            <a:normAutofit fontScale="90000"/>
          </a:bodyPr>
          <a:lstStyle/>
          <a:p>
            <a:r>
              <a:rPr dirty="0"/>
              <a:t>Q18: On a scale of 1-10 with 10 being best how would rate the overall importance of the RCD to your community and service involvement?</a:t>
            </a:r>
          </a:p>
        </p:txBody>
      </p:sp>
      <p:sp>
        <p:nvSpPr>
          <p:cNvPr id="3" name="Content Placeholder 2"/>
          <p:cNvSpPr>
            <a:spLocks noGrp="1"/>
          </p:cNvSpPr>
          <p:nvPr>
            <p:ph idx="1"/>
          </p:nvPr>
        </p:nvSpPr>
        <p:spPr>
          <a:xfrm>
            <a:off x="691284" y="984260"/>
            <a:ext cx="7202456" cy="2587960"/>
          </a:xfrm>
        </p:spPr>
        <p:txBody>
          <a:bodyPr/>
          <a:lstStyle/>
          <a:p>
            <a:r>
              <a:rPr dirty="0"/>
              <a:t>Answered: 34    Skipped: 0</a:t>
            </a:r>
          </a:p>
        </p:txBody>
      </p:sp>
      <p:pic>
        <p:nvPicPr>
          <p:cNvPr id="4" name="Picture 3" descr="chart1240471060.png"/>
          <p:cNvPicPr>
            <a:picLocks noChangeAspect="1"/>
          </p:cNvPicPr>
          <p:nvPr/>
        </p:nvPicPr>
        <p:blipFill>
          <a:blip r:embed="rId2"/>
          <a:stretch>
            <a:fillRect/>
          </a:stretch>
        </p:blipFill>
        <p:spPr>
          <a:xfrm>
            <a:off x="1706834" y="1554761"/>
            <a:ext cx="6032514" cy="253893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19" y="0"/>
            <a:ext cx="7202456" cy="786926"/>
          </a:xfrm>
        </p:spPr>
        <p:txBody>
          <a:bodyPr>
            <a:noAutofit/>
          </a:bodyPr>
          <a:lstStyle/>
          <a:p>
            <a:r>
              <a:rPr sz="2000" dirty="0"/>
              <a:t>Q18: On a scale of 1-10 with 10 being best how would rate the overall importance of the RCD to your community and service involvement?</a:t>
            </a:r>
          </a:p>
        </p:txBody>
      </p:sp>
      <p:sp>
        <p:nvSpPr>
          <p:cNvPr id="3" name="Content Placeholder 2"/>
          <p:cNvSpPr>
            <a:spLocks noGrp="1"/>
          </p:cNvSpPr>
          <p:nvPr>
            <p:ph idx="1"/>
          </p:nvPr>
        </p:nvSpPr>
        <p:spPr>
          <a:xfrm>
            <a:off x="638519" y="1033498"/>
            <a:ext cx="7202456" cy="2587960"/>
          </a:xfrm>
        </p:spPr>
        <p:txBody>
          <a:bodyPr/>
          <a:lstStyle/>
          <a:p>
            <a:r>
              <a:rPr dirty="0"/>
              <a:t>Answered: 34    Skipped: 0</a:t>
            </a:r>
          </a:p>
        </p:txBody>
      </p:sp>
      <p:pic>
        <p:nvPicPr>
          <p:cNvPr id="4" name="Picture 3" descr="table1240471060.png"/>
          <p:cNvPicPr>
            <a:picLocks noChangeAspect="1"/>
          </p:cNvPicPr>
          <p:nvPr/>
        </p:nvPicPr>
        <p:blipFill>
          <a:blip r:embed="rId2"/>
          <a:stretch>
            <a:fillRect/>
          </a:stretch>
        </p:blipFill>
        <p:spPr>
          <a:xfrm>
            <a:off x="1215295" y="1727147"/>
            <a:ext cx="7248071" cy="79828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54" y="0"/>
            <a:ext cx="7202456" cy="786926"/>
          </a:xfrm>
        </p:spPr>
        <p:txBody>
          <a:bodyPr>
            <a:normAutofit/>
          </a:bodyPr>
          <a:lstStyle/>
          <a:p>
            <a:r>
              <a:rPr dirty="0"/>
              <a:t>Q20: How easy or hard was this survey for you?</a:t>
            </a:r>
          </a:p>
        </p:txBody>
      </p:sp>
      <p:sp>
        <p:nvSpPr>
          <p:cNvPr id="3" name="Content Placeholder 2"/>
          <p:cNvSpPr>
            <a:spLocks noGrp="1"/>
          </p:cNvSpPr>
          <p:nvPr>
            <p:ph idx="1"/>
          </p:nvPr>
        </p:nvSpPr>
        <p:spPr>
          <a:xfrm>
            <a:off x="807331" y="779414"/>
            <a:ext cx="7202456" cy="2587960"/>
          </a:xfrm>
        </p:spPr>
        <p:txBody>
          <a:bodyPr/>
          <a:lstStyle/>
          <a:p>
            <a:r>
              <a:rPr dirty="0"/>
              <a:t>Answered: 33    Skipped: 1</a:t>
            </a:r>
          </a:p>
        </p:txBody>
      </p:sp>
      <p:pic>
        <p:nvPicPr>
          <p:cNvPr id="4" name="Picture 3" descr="chart1240471100.png"/>
          <p:cNvPicPr>
            <a:picLocks noChangeAspect="1"/>
          </p:cNvPicPr>
          <p:nvPr/>
        </p:nvPicPr>
        <p:blipFill>
          <a:blip r:embed="rId2"/>
          <a:stretch>
            <a:fillRect/>
          </a:stretch>
        </p:blipFill>
        <p:spPr>
          <a:xfrm>
            <a:off x="2563357" y="1083494"/>
            <a:ext cx="6111492" cy="3601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0"/>
            <a:ext cx="7202456" cy="786926"/>
          </a:xfrm>
        </p:spPr>
        <p:txBody>
          <a:bodyPr>
            <a:normAutofit/>
          </a:bodyPr>
          <a:lstStyle/>
          <a:p>
            <a:r>
              <a:rPr dirty="0"/>
              <a:t>Q1: How long have you been a Member of the Rotary Club of Dunedin (RDC)?</a:t>
            </a:r>
          </a:p>
        </p:txBody>
      </p:sp>
      <p:sp>
        <p:nvSpPr>
          <p:cNvPr id="3" name="Content Placeholder 2"/>
          <p:cNvSpPr>
            <a:spLocks noGrp="1"/>
          </p:cNvSpPr>
          <p:nvPr>
            <p:ph idx="1"/>
          </p:nvPr>
        </p:nvSpPr>
        <p:spPr>
          <a:xfrm>
            <a:off x="1088685" y="786926"/>
            <a:ext cx="7202456" cy="3312833"/>
          </a:xfrm>
        </p:spPr>
        <p:txBody>
          <a:bodyPr/>
          <a:lstStyle/>
          <a:p>
            <a:r>
              <a:rPr dirty="0"/>
              <a:t>Answered: 34    Skipped: 0</a:t>
            </a:r>
          </a:p>
        </p:txBody>
      </p:sp>
      <p:pic>
        <p:nvPicPr>
          <p:cNvPr id="4" name="Picture 3" descr="table1240470980.png"/>
          <p:cNvPicPr>
            <a:picLocks noChangeAspect="1"/>
          </p:cNvPicPr>
          <p:nvPr/>
        </p:nvPicPr>
        <p:blipFill>
          <a:blip r:embed="rId2"/>
          <a:stretch>
            <a:fillRect/>
          </a:stretch>
        </p:blipFill>
        <p:spPr>
          <a:xfrm>
            <a:off x="2161005" y="1453909"/>
            <a:ext cx="6040459" cy="212534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21" y="182879"/>
            <a:ext cx="7202456" cy="630661"/>
          </a:xfrm>
        </p:spPr>
        <p:txBody>
          <a:bodyPr>
            <a:normAutofit/>
          </a:bodyPr>
          <a:lstStyle/>
          <a:p>
            <a:r>
              <a:rPr sz="2000" dirty="0"/>
              <a:t>Q20: How easy or hard was this survey for you?</a:t>
            </a:r>
          </a:p>
        </p:txBody>
      </p:sp>
      <p:sp>
        <p:nvSpPr>
          <p:cNvPr id="3" name="Content Placeholder 2"/>
          <p:cNvSpPr>
            <a:spLocks noGrp="1"/>
          </p:cNvSpPr>
          <p:nvPr>
            <p:ph idx="1"/>
          </p:nvPr>
        </p:nvSpPr>
        <p:spPr>
          <a:xfrm>
            <a:off x="659621" y="759178"/>
            <a:ext cx="7202456" cy="2587960"/>
          </a:xfrm>
        </p:spPr>
        <p:txBody>
          <a:bodyPr/>
          <a:lstStyle/>
          <a:p>
            <a:r>
              <a:rPr dirty="0"/>
              <a:t>Answered: 33    Skipped: 1</a:t>
            </a:r>
          </a:p>
        </p:txBody>
      </p:sp>
      <p:pic>
        <p:nvPicPr>
          <p:cNvPr id="4" name="Picture 3" descr="table1240471100.png"/>
          <p:cNvPicPr>
            <a:picLocks noChangeAspect="1"/>
          </p:cNvPicPr>
          <p:nvPr/>
        </p:nvPicPr>
        <p:blipFill>
          <a:blip r:embed="rId2"/>
          <a:stretch>
            <a:fillRect/>
          </a:stretch>
        </p:blipFill>
        <p:spPr>
          <a:xfrm>
            <a:off x="1808392" y="1217138"/>
            <a:ext cx="6053685" cy="213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4" y="0"/>
            <a:ext cx="7977943" cy="786926"/>
          </a:xfrm>
        </p:spPr>
        <p:txBody>
          <a:bodyPr>
            <a:noAutofit/>
          </a:bodyPr>
          <a:lstStyle/>
          <a:p>
            <a:r>
              <a:rPr sz="2000" dirty="0"/>
              <a:t>Q2: Currently, how involve are you with Rotary Club of Dunedin Committees and Governance?  Check as many as apply.</a:t>
            </a:r>
          </a:p>
        </p:txBody>
      </p:sp>
      <p:sp>
        <p:nvSpPr>
          <p:cNvPr id="3" name="Content Placeholder 2"/>
          <p:cNvSpPr>
            <a:spLocks noGrp="1"/>
          </p:cNvSpPr>
          <p:nvPr>
            <p:ph idx="1"/>
          </p:nvPr>
        </p:nvSpPr>
        <p:spPr>
          <a:xfrm>
            <a:off x="1088685" y="1012874"/>
            <a:ext cx="7202456" cy="3086885"/>
          </a:xfrm>
        </p:spPr>
        <p:txBody>
          <a:bodyPr/>
          <a:lstStyle/>
          <a:p>
            <a:r>
              <a:rPr dirty="0"/>
              <a:t>Answered: 32    Skipped: 2</a:t>
            </a:r>
          </a:p>
        </p:txBody>
      </p:sp>
      <p:pic>
        <p:nvPicPr>
          <p:cNvPr id="4" name="Picture 3" descr="chart1242035060.png"/>
          <p:cNvPicPr>
            <a:picLocks noChangeAspect="1"/>
          </p:cNvPicPr>
          <p:nvPr/>
        </p:nvPicPr>
        <p:blipFill>
          <a:blip r:embed="rId2"/>
          <a:stretch>
            <a:fillRect/>
          </a:stretch>
        </p:blipFill>
        <p:spPr>
          <a:xfrm>
            <a:off x="3473234" y="640080"/>
            <a:ext cx="4482046" cy="4446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0"/>
            <a:ext cx="7202456" cy="1390316"/>
          </a:xfrm>
        </p:spPr>
        <p:txBody>
          <a:bodyPr>
            <a:normAutofit/>
          </a:bodyPr>
          <a:lstStyle/>
          <a:p>
            <a:r>
              <a:rPr sz="2000" dirty="0"/>
              <a:t>Q2: Currently, how involve are you with Rotary Club of Dunedin Committees and Governance?  Check as many as apply.</a:t>
            </a:r>
          </a:p>
        </p:txBody>
      </p:sp>
      <p:sp>
        <p:nvSpPr>
          <p:cNvPr id="3" name="Content Placeholder 2"/>
          <p:cNvSpPr>
            <a:spLocks noGrp="1"/>
          </p:cNvSpPr>
          <p:nvPr>
            <p:ph idx="1"/>
          </p:nvPr>
        </p:nvSpPr>
        <p:spPr>
          <a:xfrm>
            <a:off x="1088685" y="808892"/>
            <a:ext cx="7202456" cy="3290867"/>
          </a:xfrm>
        </p:spPr>
        <p:txBody>
          <a:bodyPr/>
          <a:lstStyle/>
          <a:p>
            <a:r>
              <a:rPr dirty="0"/>
              <a:t>Answered: 32    Skipped: 2</a:t>
            </a:r>
          </a:p>
        </p:txBody>
      </p:sp>
      <p:pic>
        <p:nvPicPr>
          <p:cNvPr id="4" name="Picture 3" descr="table1242035060.png"/>
          <p:cNvPicPr>
            <a:picLocks noChangeAspect="1"/>
          </p:cNvPicPr>
          <p:nvPr/>
        </p:nvPicPr>
        <p:blipFill>
          <a:blip r:embed="rId2"/>
          <a:stretch>
            <a:fillRect/>
          </a:stretch>
        </p:blipFill>
        <p:spPr>
          <a:xfrm>
            <a:off x="3573193" y="927659"/>
            <a:ext cx="5287509" cy="37920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01" y="1"/>
            <a:ext cx="8229600" cy="801857"/>
          </a:xfrm>
        </p:spPr>
        <p:txBody>
          <a:bodyPr>
            <a:noAutofit/>
          </a:bodyPr>
          <a:lstStyle/>
          <a:p>
            <a:r>
              <a:rPr sz="1800" dirty="0"/>
              <a:t>Q3: Over the course of the last few years the RCD has maintained a Membership of approximately 50 Members of which more than 12 are "Rule of 85".  Please indicate how important it is for the Club to focus on Membership growth?</a:t>
            </a:r>
          </a:p>
        </p:txBody>
      </p:sp>
      <p:sp>
        <p:nvSpPr>
          <p:cNvPr id="3" name="Content Placeholder 2"/>
          <p:cNvSpPr>
            <a:spLocks noGrp="1"/>
          </p:cNvSpPr>
          <p:nvPr>
            <p:ph idx="1"/>
          </p:nvPr>
        </p:nvSpPr>
        <p:spPr>
          <a:xfrm>
            <a:off x="115136" y="1109442"/>
            <a:ext cx="5332506" cy="249144"/>
          </a:xfrm>
        </p:spPr>
        <p:txBody>
          <a:bodyPr>
            <a:noAutofit/>
          </a:bodyPr>
          <a:lstStyle/>
          <a:p>
            <a:r>
              <a:rPr sz="1400" dirty="0"/>
              <a:t>Answered: 34    Skipped: 0</a:t>
            </a:r>
          </a:p>
        </p:txBody>
      </p:sp>
      <p:pic>
        <p:nvPicPr>
          <p:cNvPr id="4" name="Picture 3" descr="chart1240470940.png"/>
          <p:cNvPicPr>
            <a:picLocks noChangeAspect="1"/>
          </p:cNvPicPr>
          <p:nvPr/>
        </p:nvPicPr>
        <p:blipFill>
          <a:blip r:embed="rId2"/>
          <a:stretch>
            <a:fillRect/>
          </a:stretch>
        </p:blipFill>
        <p:spPr>
          <a:xfrm>
            <a:off x="2590842" y="1160867"/>
            <a:ext cx="5268080" cy="36362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49236"/>
            <a:ext cx="8229600" cy="879230"/>
          </a:xfrm>
        </p:spPr>
        <p:txBody>
          <a:bodyPr>
            <a:noAutofit/>
          </a:bodyPr>
          <a:lstStyle/>
          <a:p>
            <a:r>
              <a:rPr sz="1800" dirty="0"/>
              <a:t>Q3: Over the course of the last few years the RCD has maintained a Membership of approximately 50 Members of which more than 12 are "Rule of 85".  Please indicate how important it is for the Club to focus on Membership growth?</a:t>
            </a:r>
          </a:p>
        </p:txBody>
      </p:sp>
      <p:sp>
        <p:nvSpPr>
          <p:cNvPr id="3" name="Content Placeholder 2"/>
          <p:cNvSpPr>
            <a:spLocks noGrp="1"/>
          </p:cNvSpPr>
          <p:nvPr>
            <p:ph idx="1"/>
          </p:nvPr>
        </p:nvSpPr>
        <p:spPr>
          <a:xfrm>
            <a:off x="115136" y="987000"/>
            <a:ext cx="5332506" cy="249144"/>
          </a:xfrm>
        </p:spPr>
        <p:txBody>
          <a:bodyPr>
            <a:noAutofit/>
          </a:bodyPr>
          <a:lstStyle/>
          <a:p>
            <a:r>
              <a:rPr sz="1400" dirty="0"/>
              <a:t>Answered: 34    Skipped: 0</a:t>
            </a:r>
          </a:p>
        </p:txBody>
      </p:sp>
      <p:pic>
        <p:nvPicPr>
          <p:cNvPr id="4" name="Picture 3" descr="table1240470940.png"/>
          <p:cNvPicPr>
            <a:picLocks noChangeAspect="1"/>
          </p:cNvPicPr>
          <p:nvPr/>
        </p:nvPicPr>
        <p:blipFill>
          <a:blip r:embed="rId2"/>
          <a:stretch>
            <a:fillRect/>
          </a:stretch>
        </p:blipFill>
        <p:spPr>
          <a:xfrm>
            <a:off x="2469499" y="1236144"/>
            <a:ext cx="6219419" cy="25128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2" y="5513"/>
            <a:ext cx="7202456" cy="786926"/>
          </a:xfrm>
        </p:spPr>
        <p:txBody>
          <a:bodyPr>
            <a:normAutofit/>
          </a:bodyPr>
          <a:lstStyle/>
          <a:p>
            <a:r>
              <a:rPr sz="2000" dirty="0"/>
              <a:t>Q4: How satisfied are you as a Member of  the Rotary Club of Dunedin?</a:t>
            </a:r>
          </a:p>
        </p:txBody>
      </p:sp>
      <p:sp>
        <p:nvSpPr>
          <p:cNvPr id="3" name="Content Placeholder 2"/>
          <p:cNvSpPr>
            <a:spLocks noGrp="1"/>
          </p:cNvSpPr>
          <p:nvPr>
            <p:ph idx="1"/>
          </p:nvPr>
        </p:nvSpPr>
        <p:spPr>
          <a:xfrm>
            <a:off x="721070" y="777893"/>
            <a:ext cx="7202456" cy="2587960"/>
          </a:xfrm>
        </p:spPr>
        <p:txBody>
          <a:bodyPr>
            <a:normAutofit/>
          </a:bodyPr>
          <a:lstStyle/>
          <a:p>
            <a:r>
              <a:rPr sz="1400" dirty="0"/>
              <a:t>Answered: 34    Skipped: 0</a:t>
            </a:r>
          </a:p>
        </p:txBody>
      </p:sp>
      <p:pic>
        <p:nvPicPr>
          <p:cNvPr id="4" name="Picture 3" descr="chart1240470960.png"/>
          <p:cNvPicPr>
            <a:picLocks noChangeAspect="1"/>
          </p:cNvPicPr>
          <p:nvPr/>
        </p:nvPicPr>
        <p:blipFill>
          <a:blip r:embed="rId2"/>
          <a:stretch>
            <a:fillRect/>
          </a:stretch>
        </p:blipFill>
        <p:spPr>
          <a:xfrm>
            <a:off x="3341076" y="666358"/>
            <a:ext cx="4930728" cy="3403365"/>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3049</TotalTime>
  <Words>1025</Words>
  <Application>Microsoft Office PowerPoint</Application>
  <PresentationFormat>On-screen Show (16:9)</PresentationFormat>
  <Paragraphs>82</Paragraphs>
  <Slides>40</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40</vt:i4>
      </vt:variant>
    </vt:vector>
  </HeadingPairs>
  <TitlesOfParts>
    <vt:vector size="48" baseType="lpstr">
      <vt:lpstr>Arial</vt:lpstr>
      <vt:lpstr>Calibri</vt:lpstr>
      <vt:lpstr>Gill Sans MT</vt:lpstr>
      <vt:lpstr>Helvetica Neue</vt:lpstr>
      <vt:lpstr>SM-template-20140529</vt:lpstr>
      <vt:lpstr>Data slides</vt:lpstr>
      <vt:lpstr>Response Summary</vt:lpstr>
      <vt:lpstr>Gallery</vt:lpstr>
      <vt:lpstr>PowerPoint Presentation</vt:lpstr>
      <vt:lpstr>34</vt:lpstr>
      <vt:lpstr>Q1: How long have you been a Member of the Rotary Club of Dunedin (RDC)?</vt:lpstr>
      <vt:lpstr>Q1: How long have you been a Member of the Rotary Club of Dunedin (RDC)?</vt:lpstr>
      <vt:lpstr>Q2: Currently, how involve are you with Rotary Club of Dunedin Committees and Governance?  Check as many as apply.</vt:lpstr>
      <vt:lpstr>Q2: Currently, how involve are you with Rotary Club of Dunedin Committees and Governance?  Check as many as apply.</vt:lpstr>
      <vt:lpstr>Q3: Over the course of the last few years the RCD has maintained a Membership of approximately 50 Members of which more than 12 are "Rule of 85".  Please indicate how important it is for the Club to focus on Membership growth?</vt:lpstr>
      <vt:lpstr>Q3: Over the course of the last few years the RCD has maintained a Membership of approximately 50 Members of which more than 12 are "Rule of 85".  Please indicate how important it is for the Club to focus on Membership growth?</vt:lpstr>
      <vt:lpstr>Q4: How satisfied are you as a Member of  the Rotary Club of Dunedin?</vt:lpstr>
      <vt:lpstr>Q4: How satisfied are you as a Member of  the Rotary Club of Dunedin?</vt:lpstr>
      <vt:lpstr>Q5: How frequently have you recommended RCD Membership to others?</vt:lpstr>
      <vt:lpstr>Q5: How frequently have you recommended RCD Membership to others?</vt:lpstr>
      <vt:lpstr>Q6: What would encourage you to become more active in RCD activities? Check any that interest you.</vt:lpstr>
      <vt:lpstr>Q6: What would encourage you to become more active in RCD activities? Check any that interest you.</vt:lpstr>
      <vt:lpstr>Q7: As a RCD Member what kinds of programs interest you most? (Select no more than 3.)</vt:lpstr>
      <vt:lpstr>Q7: As a RCD Member what kinds of programs interest you most? (Select no more than 3.)</vt:lpstr>
      <vt:lpstr>Q8: On a scale from 1-10 where 1 is worst and 10 is best or most how would you rate the importance of continuing the Harley Davidson Raffle?</vt:lpstr>
      <vt:lpstr>Q8: On a scale from 1-10 where 1 is worst and 10 is best or most how would you rate the importance of continuing the Harley Davidson Raffle?</vt:lpstr>
      <vt:lpstr>Q9: On a scale from 1-10 where 1 is worst and 10 is best or most how would you rate the importance of continuing the Triathlon?</vt:lpstr>
      <vt:lpstr>Q9: On a scale from 1-10 where 1 is worst and 10 is best or most how would you rate the importance of continuing the Triathlon?</vt:lpstr>
      <vt:lpstr>Q10: On a scale from 1-10 where 1 is worst and 10 is best or most how would you rate the importance of social and fellowship activities?</vt:lpstr>
      <vt:lpstr>Q10: On a scale from 1-10 where 1 is worst and 10 is best or most how would you rate the importance of social and fellowship activities?</vt:lpstr>
      <vt:lpstr>Q11: On a scale from 1-10 where 1 is worst and 10 is best or most how would you rate the importance of cooperation and interaction with the other Dunedin Rotary Clubs? Skip this question if you don't know enough to rate the issue.</vt:lpstr>
      <vt:lpstr>Q11: On a scale from 1-10 where 1 is worst and 10 is best or most how would you rate the importance of cooperation and interaction with the other Dunedin Rotary Clubs? Skip this question if you don't know enough to rate the issue.</vt:lpstr>
      <vt:lpstr>Q12: How well do you feel the RCD communicates events and activities to its Members?</vt:lpstr>
      <vt:lpstr>Q12: How well do you feel the RCD communicates events and activities to its Members?</vt:lpstr>
      <vt:lpstr>Q13: How well does the RCD web-site serve your needs?</vt:lpstr>
      <vt:lpstr>Q13: How well does the RCD web-site serve your needs?</vt:lpstr>
      <vt:lpstr>Q14: How often do you refer to DACdb for RCD information?</vt:lpstr>
      <vt:lpstr>Q14: How often do you refer to DACdb for RCD information?</vt:lpstr>
      <vt:lpstr>Q15: How well does the Rotary Club of Dunedin serve your professional interests and needs?</vt:lpstr>
      <vt:lpstr>Q15: How well does the Rotary Club of Dunedin serve your professional interests and needs?</vt:lpstr>
      <vt:lpstr>Q16: How would you rate the importance of the Dunedin Rotary Club to your community/social connectivity?</vt:lpstr>
      <vt:lpstr>Q16: How would you rate the importance of the Dunedin Rotary Club to your community/social connectivity?</vt:lpstr>
      <vt:lpstr>Q17: How often should the Rotary Club of Dunedin meet?</vt:lpstr>
      <vt:lpstr>Q17: How often should the Rotary Club of Dunedin meet?</vt:lpstr>
      <vt:lpstr>Q18: On a scale of 1-10 with 10 being best how would rate the overall importance of the RCD to your community and service involvement?</vt:lpstr>
      <vt:lpstr>Q18: On a scale of 1-10 with 10 being best how would rate the overall importance of the RCD to your community and service involvement?</vt:lpstr>
      <vt:lpstr>Q20: How easy or hard was this survey for you?</vt:lpstr>
      <vt:lpstr>Q20: How easy or hard was this survey for you?</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Tom Dugard</cp:lastModifiedBy>
  <cp:revision>49</cp:revision>
  <dcterms:created xsi:type="dcterms:W3CDTF">2014-01-30T23:18:11Z</dcterms:created>
  <dcterms:modified xsi:type="dcterms:W3CDTF">2017-08-01T14:30:23Z</dcterms:modified>
</cp:coreProperties>
</file>